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77" r:id="rId4"/>
    <p:sldId id="258" r:id="rId5"/>
    <p:sldId id="259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8" r:id="rId17"/>
    <p:sldId id="279" r:id="rId18"/>
    <p:sldId id="266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2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4A189F-1018-9D9F-796E-D4EE6BDF2F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PT"/>
              <a:t>aaaaa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4E89A-DF68-334B-FB86-8DB400ADDC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7BD8E-1C8A-4433-8432-974F432F4376}" type="datetimeFigureOut">
              <a:rPr lang="pt-PT" smtClean="0"/>
              <a:t>13/05/2025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E6071-3414-C8AE-4929-4E4CF7DA0C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BF17C-17DE-8E9F-409A-16C8B51D95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D41A4-0FC1-4ADA-9510-805F4CB9F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8312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PT"/>
              <a:t>aaaaa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EFE2F-54A3-4EB0-99A4-527C8E036118}" type="datetimeFigureOut">
              <a:rPr lang="pt-PT" smtClean="0"/>
              <a:t>13/05/2025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7F07C-C64F-4847-B838-44D0835CC6F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2661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43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EB7ED-BA92-4F2C-126D-23A129A40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ECCE204-4823-252D-22FB-27A7C42B7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7446420-8E83-21DC-9874-2F57E5F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8070C4-300E-1721-5578-7B04E3924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16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ED3EB-56C4-9272-03EC-6DB0D31F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C1EC366D-369C-467F-F56E-D8BBB13F1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90F80A2-D9D6-E101-D965-925944BC9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E7370AF-FB52-7004-08D5-89C519ECF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87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9A504-2853-DFBF-F042-081AD795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60A3BBD-13E0-0870-C734-B161F61CF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B6960783-056D-BB62-0214-E00344C37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21DDB14-C973-A123-A410-B74F14939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275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C578C-42AE-0D9F-3396-BD5FABA2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EF741E1-35A8-B294-A257-05DBBFC32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D720DE5-F660-1F04-AA54-0C15F6308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A1BB0F9-1DC5-1A75-50FE-EC1905A47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354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FD980-8E80-84A8-8604-1EC4E5F0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DE75696-851C-4E68-D930-026369DCB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D65FCAF-9224-248C-D1F7-0305B2688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3D3358-0B98-561C-8BEB-875865A6B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32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48023-8B0B-5D96-DD3C-8F091736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238FBB5-D19E-7761-440C-F239488A7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2E09094-A65A-34E2-AEF9-79F1CBE5D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554C8C-DF5E-0BE8-47D6-202ABAF32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F07C-C64F-4847-B838-44D0835CC6F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5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D450B-0C5E-49FF-40CF-F5AC69219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E40678-85DD-D39C-684D-038D90BDD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F846F8-6D33-C89C-CCDA-FF888703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3937-2549-438F-95F8-DFEFB298D8DC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C6E8826-A1FE-F079-A818-54FF618F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57EFF5-38B8-C708-4378-7986CB75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801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39250-5AB6-85E1-D1DC-DF2AAE0F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54B3A11-158F-FF32-C0DA-8E9DF8FB7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AA95EE4-260E-44AD-0561-AE05B14B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B041-81E5-4102-B089-18E71A2B2EBC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817A9A-EF93-C73D-F13F-67DC037B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34C2DA-AC23-0906-134F-64ECEF40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D31E5B-8408-649D-B6F7-BF380248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71FEACA-5184-96EB-AC6D-7BC3E583E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FF6026-1D04-C534-67F5-21A66527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2DF7-D89F-4FB6-BEF4-B8B603FF5863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8900E16-4EBE-A9C6-2427-0DE82B98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8A2483-24ED-8B5A-3BA5-996DCBD1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30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622C-F623-E781-174E-386E5DF9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487583-83F0-21BB-9894-9DFC71536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1DF5DA-A0D6-0F00-3CF1-6E2F0E64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C323-469C-4FEE-A7DB-CB8A24B32C5A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DC77D7A-36B1-8DE3-4268-E12798F9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0AD7AE-5427-153A-4DBF-F2A10B94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007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E7200-9D87-B2C5-AB55-2361CF29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416F3F4-9725-D446-EBE3-8F68BEFF6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6410DF-82A3-DA2F-7D3D-5855126D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43CB-1398-40EE-AA52-875899E57396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BD9416F-AA3B-3F41-C076-3A180FBC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3E5695-1C40-19BD-5CFB-632DDAD0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86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9D2CA-5703-0CB5-A599-7C61E9EE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A05763-C0B0-3243-657B-267574498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C7FD4CA-A910-0ECE-F310-AD1A4AC46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06172A1-63EC-E948-67E7-DAFDF3DB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3FBB-CFA7-4875-AFDE-4AE2C1BDA095}" type="datetime1">
              <a:rPr lang="pt-PT" smtClean="0"/>
              <a:t>13/05/2025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EB57B73-0649-2657-913B-B37C7CF0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8DA4843-E924-39F9-E95E-EAA8BA58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390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6DB02-CA62-3390-6CB8-F2B7BE4C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8542BB-5892-8083-F17D-01D7EFFD8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98A1101-27B7-AC27-BF41-D23F9BC8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616C710-9EFB-2D51-FFE2-72924E34B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E8B9502-CECE-BE2E-A8F0-3531CE049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6B92382-CC16-065E-8524-AA24D852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5E07-9CC2-45D2-BFA4-9728F345FD31}" type="datetime1">
              <a:rPr lang="pt-PT" smtClean="0"/>
              <a:t>13/05/2025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B0C426B-E419-3801-9513-2DA38F33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A0D51FA-595F-B4F1-75C5-4E5CF268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01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2925E-7C2F-9AB5-E558-AE94BB27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A439700-7B9C-7382-50D4-4B20944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624A-6F59-4234-89E7-7071B906D3B0}" type="datetime1">
              <a:rPr lang="pt-PT" smtClean="0"/>
              <a:t>13/05/2025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75CECE-4AEC-DC22-8681-5B6607FC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420F59-5F39-0277-7B00-34615DC7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16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F78319C-95F5-393C-34BE-A36F8784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E97C-E265-4EAA-A274-D7599F390DC9}" type="datetime1">
              <a:rPr lang="pt-PT" smtClean="0"/>
              <a:t>13/05/2025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52BD0FB-E367-028F-33AC-826A9A78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78CF89B-0C03-E592-10FE-DAF3126B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784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2D240-E12F-1ADE-752C-E1D086A0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571F45-C7C0-6C06-B6E4-DC3AD51A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68B1061-B7E7-A751-BE2A-26276415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45728F3-FDC3-1081-B8C6-500FFDF3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48E7-9326-4BC3-9B81-2B11F79240D0}" type="datetime1">
              <a:rPr lang="pt-PT" smtClean="0"/>
              <a:t>13/05/2025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68E00D1-5043-1764-76C1-2A10630A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129FF65-397B-27E5-9435-7E639F02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624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6160-67A0-97CA-16A2-04A2948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D9BF121-FD9C-DFD0-B078-3CED906F7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3B1CD45-0A6C-008E-C469-CAEF72FCC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1A48CAD-1630-F0FF-E5EC-21387E22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FD35-5861-4457-BCF1-C8B76237CB36}" type="datetime1">
              <a:rPr lang="pt-PT" smtClean="0"/>
              <a:t>13/05/2025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AF4019B-F9A3-A48C-FCD3-1E6910A6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FBDF271-5239-2F65-F2E8-8C554D9A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370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D938EB4-EC21-FA10-EC2C-EFF0A8FB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0E56683-B886-5E6A-B157-A4C85D8E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2A473F-4E1D-9D51-F58F-D3363AEF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A21E-EED5-41CE-8191-B6479F4D8A7F}" type="datetime1">
              <a:rPr lang="pt-PT" smtClean="0"/>
              <a:t>13/05/2025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D8ADB0-CA6E-FAAA-FC70-11CBB4D3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FE0005-5EE6-5920-1B70-CBF4FD80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70A3B-5F76-43E9-8B14-C31B86FEBF8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02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mp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9374F3F-0B55-67B0-69E0-5CDADED33523}"/>
              </a:ext>
            </a:extLst>
          </p:cNvPr>
          <p:cNvSpPr/>
          <p:nvPr/>
        </p:nvSpPr>
        <p:spPr>
          <a:xfrm>
            <a:off x="0" y="2169975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Apresentação de progresso</a:t>
            </a:r>
            <a:endParaRPr lang="pt-PT" sz="60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F4B94D-BF81-77F3-4EC5-C6894D87EBAA}"/>
              </a:ext>
            </a:extLst>
          </p:cNvPr>
          <p:cNvSpPr txBox="1"/>
          <p:nvPr/>
        </p:nvSpPr>
        <p:spPr>
          <a:xfrm>
            <a:off x="443257" y="5214930"/>
            <a:ext cx="3356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u="sng" dirty="0"/>
              <a:t>Estudantes (grupo 43)</a:t>
            </a:r>
          </a:p>
          <a:p>
            <a:endParaRPr lang="pt-PT" sz="2400" u="sng" dirty="0"/>
          </a:p>
          <a:p>
            <a:r>
              <a:rPr lang="pt-PT" sz="2400" dirty="0"/>
              <a:t>Luis Alves – 46974</a:t>
            </a:r>
          </a:p>
          <a:p>
            <a:r>
              <a:rPr lang="pt-PT" sz="2400" dirty="0"/>
              <a:t>Gonçalo Dimas -  48263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F3357C-9017-E86F-FEC5-650046296B43}"/>
              </a:ext>
            </a:extLst>
          </p:cNvPr>
          <p:cNvSpPr txBox="1"/>
          <p:nvPr/>
        </p:nvSpPr>
        <p:spPr>
          <a:xfrm>
            <a:off x="8771743" y="5214930"/>
            <a:ext cx="2289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u="sng" dirty="0"/>
              <a:t>Orientadores</a:t>
            </a:r>
          </a:p>
          <a:p>
            <a:endParaRPr lang="pt-PT" sz="2400" u="sng" dirty="0"/>
          </a:p>
          <a:p>
            <a:r>
              <a:rPr lang="pt-PT" sz="2400" dirty="0"/>
              <a:t>André Lourenço</a:t>
            </a:r>
          </a:p>
          <a:p>
            <a:r>
              <a:rPr lang="pt-PT" sz="2400" dirty="0"/>
              <a:t>Artur Ferreira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5F5F53-DDD4-092B-098F-0B773DAF3DED}"/>
              </a:ext>
            </a:extLst>
          </p:cNvPr>
          <p:cNvSpPr/>
          <p:nvPr/>
        </p:nvSpPr>
        <p:spPr>
          <a:xfrm>
            <a:off x="0" y="3568847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Licenciatura em Engenharia Informática e de Computadores</a:t>
            </a:r>
          </a:p>
          <a:p>
            <a:pPr algn="ctr"/>
            <a:r>
              <a:rPr lang="pt-PT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Projeto e Seminário</a:t>
            </a:r>
          </a:p>
          <a:p>
            <a:pPr algn="ctr"/>
            <a:r>
              <a:rPr lang="pt-PT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Verão 2024/2025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70071-4044-3E30-FFE3-2B50187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</a:t>
            </a:fld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8C3A28FD-6F00-8445-1E78-7870D4DC8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23E54-BBFA-3717-D10E-CD60643B5803}"/>
              </a:ext>
            </a:extLst>
          </p:cNvPr>
          <p:cNvSpPr txBox="1"/>
          <p:nvPr/>
        </p:nvSpPr>
        <p:spPr>
          <a:xfrm>
            <a:off x="3027464" y="136525"/>
            <a:ext cx="8504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b="1" dirty="0" err="1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ZCAPNet</a:t>
            </a:r>
            <a:r>
              <a:rPr lang="pt-PT" sz="48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pt-PT" sz="32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de apoio à Proteção Civil </a:t>
            </a:r>
            <a:endParaRPr lang="pt-PT" sz="4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2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47B2B-FAA5-D95D-7DD2-35CA4D31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8DC8086-5E1F-B3DE-E3CF-A9E158D7D558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API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DFEF40F5-F61D-BF76-CF2D-7782C8C5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59" y="698661"/>
            <a:ext cx="1357864" cy="3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m diagrama, texto, file&#10;&#10;Os conteúdos gerados por IA poderão estar incorretos.">
            <a:extLst>
              <a:ext uri="{FF2B5EF4-FFF2-40B4-BE49-F238E27FC236}">
                <a16:creationId xmlns:a16="http://schemas.microsoft.com/office/drawing/2014/main" id="{3F3D2ECE-B7F2-3FE3-1D6B-B40A9312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14" y="1518263"/>
            <a:ext cx="5893148" cy="5159263"/>
          </a:xfrm>
          <a:prstGeom prst="rect">
            <a:avLst/>
          </a:prstGeom>
        </p:spPr>
      </p:pic>
      <p:pic>
        <p:nvPicPr>
          <p:cNvPr id="1030" name="Picture 6" descr="Security - Free security icons">
            <a:extLst>
              <a:ext uri="{FF2B5EF4-FFF2-40B4-BE49-F238E27FC236}">
                <a16:creationId xmlns:a16="http://schemas.microsoft.com/office/drawing/2014/main" id="{BA9692CA-0E0E-34C2-53EC-DFA0E050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82" y="4403795"/>
            <a:ext cx="732084" cy="7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ON Web Token color icon in PNG, SVG">
            <a:extLst>
              <a:ext uri="{FF2B5EF4-FFF2-40B4-BE49-F238E27FC236}">
                <a16:creationId xmlns:a16="http://schemas.microsoft.com/office/drawing/2014/main" id="{FF6BC649-122F-4470-24EE-01838ED3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66" y="4403795"/>
            <a:ext cx="732084" cy="7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32FC3-C1E1-AB93-F5E7-C9D07192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10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7A57D435-024B-F9ED-9B3B-B667013D40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299D1-38B5-E705-54C5-060BD840E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36A3DE-D22C-038A-650A-447938F9EF8D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API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B28F4539-6F56-3724-F6A5-D1DC2A73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59" y="698661"/>
            <a:ext cx="1357864" cy="3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m texto, diagrama, file, Gráfico&#10;&#10;Os conteúdos gerados por IA poderão estar incorretos.">
            <a:extLst>
              <a:ext uri="{FF2B5EF4-FFF2-40B4-BE49-F238E27FC236}">
                <a16:creationId xmlns:a16="http://schemas.microsoft.com/office/drawing/2014/main" id="{C9CD0505-D66D-05BD-9784-80DF6D958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1" y="1210799"/>
            <a:ext cx="8364185" cy="56472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CB7AD-A224-0E9B-7AF4-FFECE8F1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988E0089-082D-1AF3-3E39-A5BD6B25E2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7F35E2C-A1EF-B6F9-B9EE-29884BD50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947" y="5045104"/>
            <a:ext cx="1909369" cy="16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3A4A8-2640-9C49-8A42-B4FD5049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E2BC2D0-B872-78BF-679B-C63187EE5C5D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API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E480936-621B-0993-5A8B-AC55A89CF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59" y="698661"/>
            <a:ext cx="1357864" cy="3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m texto, diagrama, file, Gráfico&#10;&#10;Os conteúdos gerados por IA poderão estar incorretos.">
            <a:extLst>
              <a:ext uri="{FF2B5EF4-FFF2-40B4-BE49-F238E27FC236}">
                <a16:creationId xmlns:a16="http://schemas.microsoft.com/office/drawing/2014/main" id="{AF63B67E-E6EB-6CC4-985B-829028D0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77" y="2337426"/>
            <a:ext cx="4501490" cy="3039246"/>
          </a:xfrm>
          <a:prstGeom prst="rect">
            <a:avLst/>
          </a:prstGeom>
        </p:spPr>
      </p:pic>
      <p:pic>
        <p:nvPicPr>
          <p:cNvPr id="6" name="Imagem 5" descr="Uma imagem com texto, captura de ecrã, Tipo de letra, documento&#10;&#10;Os conteúdos gerados por IA poderão estar incorretos.">
            <a:extLst>
              <a:ext uri="{FF2B5EF4-FFF2-40B4-BE49-F238E27FC236}">
                <a16:creationId xmlns:a16="http://schemas.microsoft.com/office/drawing/2014/main" id="{574F3F4C-BD65-A495-6277-266CA3FE5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24" y="1390304"/>
            <a:ext cx="3281799" cy="5400855"/>
          </a:xfrm>
          <a:prstGeom prst="rect">
            <a:avLst/>
          </a:prstGeom>
        </p:spPr>
      </p:pic>
      <p:pic>
        <p:nvPicPr>
          <p:cNvPr id="8" name="Imagem 7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0416B53C-F4A3-F0D1-7AF5-C16F1F1DC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" y="2448082"/>
            <a:ext cx="3315013" cy="328529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3E04E7D-1925-E362-D272-BC939ACA1DBF}"/>
              </a:ext>
            </a:extLst>
          </p:cNvPr>
          <p:cNvSpPr/>
          <p:nvPr/>
        </p:nvSpPr>
        <p:spPr>
          <a:xfrm>
            <a:off x="0" y="1536508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Estado: 60%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68320-8765-7C02-AC9C-7EBCB169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12</a:t>
            </a:fld>
            <a:endParaRPr lang="pt-PT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7C2E99A5-8097-E967-E42C-AAFD48BE06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F874-C3A8-2FD8-2396-42086A86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CEE7557-C994-30AC-5FB7-E1EA3DDB2ADE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App</a:t>
            </a:r>
          </a:p>
        </p:txBody>
      </p:sp>
      <p:pic>
        <p:nvPicPr>
          <p:cNvPr id="5" name="Picture 34" descr="React Native – PS Solutions">
            <a:extLst>
              <a:ext uri="{FF2B5EF4-FFF2-40B4-BE49-F238E27FC236}">
                <a16:creationId xmlns:a16="http://schemas.microsoft.com/office/drawing/2014/main" id="{02091F5E-E34F-B82D-3F7A-D7C69B2B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7" y="1584378"/>
            <a:ext cx="1235302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A00165-0407-58A7-9061-EFAA679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2" y="2553744"/>
            <a:ext cx="4888832" cy="36714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476A4DE-3D5A-90E2-A0C7-441926CC3AB1}"/>
              </a:ext>
            </a:extLst>
          </p:cNvPr>
          <p:cNvSpPr/>
          <p:nvPr/>
        </p:nvSpPr>
        <p:spPr>
          <a:xfrm>
            <a:off x="1" y="159370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</a:t>
            </a:r>
            <a:endParaRPr lang="pt-P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C1607-D1BD-16E4-FF90-EE3F5E10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13</a:t>
            </a:fld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20C0086B-F31D-6D50-6DEC-E433BF9952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2050" name="Picture 2" descr="Flutter icon SVG Vector &amp; PNG Free Download | UXWing">
            <a:extLst>
              <a:ext uri="{FF2B5EF4-FFF2-40B4-BE49-F238E27FC236}">
                <a16:creationId xmlns:a16="http://schemas.microsoft.com/office/drawing/2014/main" id="{3FB4273F-7EBF-3160-B359-755C7F24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18" y="1667063"/>
            <a:ext cx="655855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7186F7-58CD-7151-99B4-8C12EC3F9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120" y="2552124"/>
            <a:ext cx="3911730" cy="36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33F17-C341-2EC6-7AF8-C81CFAAB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0BCF36C-440E-0C2C-4924-925FA0B2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2" y="2546142"/>
            <a:ext cx="4888832" cy="36714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9A12B54-686D-71F2-EE9F-7ABF564D354B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206CADB-D64E-F448-DDEE-848E5AEC9CF4}"/>
              </a:ext>
            </a:extLst>
          </p:cNvPr>
          <p:cNvSpPr/>
          <p:nvPr/>
        </p:nvSpPr>
        <p:spPr>
          <a:xfrm>
            <a:off x="0" y="153933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menu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</a:t>
            </a:r>
            <a:endParaRPr lang="pt-P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B4FF9-7617-4B15-3014-43D36D43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20C7267-CD02-79DC-1F53-8EA4B6E4F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690D3B-A7D6-F441-5F1F-4DF6D822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673" y="2606493"/>
            <a:ext cx="3911144" cy="3690000"/>
          </a:xfrm>
          <a:prstGeom prst="rect">
            <a:avLst/>
          </a:prstGeom>
        </p:spPr>
      </p:pic>
      <p:pic>
        <p:nvPicPr>
          <p:cNvPr id="10" name="Picture 34" descr="React Native – PS Solutions">
            <a:extLst>
              <a:ext uri="{FF2B5EF4-FFF2-40B4-BE49-F238E27FC236}">
                <a16:creationId xmlns:a16="http://schemas.microsoft.com/office/drawing/2014/main" id="{DDA76038-7ADC-7083-500E-ABDAF8E0F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7" y="1584378"/>
            <a:ext cx="1235302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utter icon SVG Vector &amp; PNG Free Download | UXWing">
            <a:extLst>
              <a:ext uri="{FF2B5EF4-FFF2-40B4-BE49-F238E27FC236}">
                <a16:creationId xmlns:a16="http://schemas.microsoft.com/office/drawing/2014/main" id="{04131067-F91D-CC1D-F1F0-858D7931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18" y="1667063"/>
            <a:ext cx="655855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56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E2F1-3CB9-D370-E337-426406C11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78C9A71-298D-A513-491B-4E4EC031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4" y="2534827"/>
            <a:ext cx="4832787" cy="36714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863172A-960D-C650-A8A7-13E50CF2264B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847C7A3-6BC4-7A7D-FF5D-9A9855ADC759}"/>
              </a:ext>
            </a:extLst>
          </p:cNvPr>
          <p:cNvSpPr/>
          <p:nvPr/>
        </p:nvSpPr>
        <p:spPr>
          <a:xfrm>
            <a:off x="0" y="1584247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menu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</a:t>
            </a:r>
            <a:endParaRPr lang="pt-P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F32C4-9997-4D30-84A4-86900680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B173BF62-12CC-BFF6-D5B8-C6D438853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061229-3145-E4F6-6510-520C14F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671" y="2666350"/>
            <a:ext cx="3911147" cy="3690000"/>
          </a:xfrm>
          <a:prstGeom prst="rect">
            <a:avLst/>
          </a:prstGeom>
        </p:spPr>
      </p:pic>
      <p:pic>
        <p:nvPicPr>
          <p:cNvPr id="11" name="Picture 34" descr="React Native – PS Solutions">
            <a:extLst>
              <a:ext uri="{FF2B5EF4-FFF2-40B4-BE49-F238E27FC236}">
                <a16:creationId xmlns:a16="http://schemas.microsoft.com/office/drawing/2014/main" id="{568A254B-78A5-2B2C-A565-94EB771B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7" y="1584378"/>
            <a:ext cx="1235302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utter icon SVG Vector &amp; PNG Free Download | UXWing">
            <a:extLst>
              <a:ext uri="{FF2B5EF4-FFF2-40B4-BE49-F238E27FC236}">
                <a16:creationId xmlns:a16="http://schemas.microsoft.com/office/drawing/2014/main" id="{5930A235-EB5A-AC49-91D6-94BF8FA5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18" y="1667063"/>
            <a:ext cx="655855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8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42D3D-C449-2B2A-3984-3AE3FEFC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FF1DA1-55B9-0027-55D7-25BA3B3346B9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AC9830-EE35-F20F-5918-E22EE334F519}"/>
              </a:ext>
            </a:extLst>
          </p:cNvPr>
          <p:cNvSpPr/>
          <p:nvPr/>
        </p:nvSpPr>
        <p:spPr>
          <a:xfrm>
            <a:off x="372675" y="1950051"/>
            <a:ext cx="51663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</a:t>
            </a:r>
            <a:endParaRPr lang="pt-PT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3C30F48-BAB9-1161-1386-4FC58B5A7E5B}"/>
              </a:ext>
            </a:extLst>
          </p:cNvPr>
          <p:cNvSpPr/>
          <p:nvPr/>
        </p:nvSpPr>
        <p:spPr>
          <a:xfrm>
            <a:off x="-107666" y="2580829"/>
            <a:ext cx="58419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Estado: 10%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8B904-F77C-5F3C-6E98-410655DF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16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BA8F2CA5-881C-4B4B-03F8-B9E303432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12" name="Picture 2" descr="Flutter icon SVG Vector &amp; PNG Free Download | UXWing">
            <a:extLst>
              <a:ext uri="{FF2B5EF4-FFF2-40B4-BE49-F238E27FC236}">
                <a16:creationId xmlns:a16="http://schemas.microsoft.com/office/drawing/2014/main" id="{77A42124-6782-9D31-F230-435AE7C90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18" y="1667063"/>
            <a:ext cx="655855" cy="8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91A73F-C77E-8324-C698-73FE8CA4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421" y="2684894"/>
            <a:ext cx="4590397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7AAB-A170-12F7-FC7A-FAF6EABCC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B03D195-CAC3-49C3-0957-65C166B0DC6B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Próximos passos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7647F-569C-69E7-BD29-4C158B36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17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6E67348A-623E-48FF-6A8D-7CA051526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65DB88-B8C2-BC3D-0201-DF904D001019}"/>
              </a:ext>
            </a:extLst>
          </p:cNvPr>
          <p:cNvSpPr/>
          <p:nvPr/>
        </p:nvSpPr>
        <p:spPr>
          <a:xfrm>
            <a:off x="659512" y="1287821"/>
            <a:ext cx="11073384" cy="50250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 90% </a:t>
            </a:r>
            <a:r>
              <a:rPr lang="pt-P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pt-P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 70% </a:t>
            </a:r>
            <a:r>
              <a:rPr lang="pt-P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pt-P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Documentação e testes iniciais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Junho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Apresentação Versão Beta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Conclusão </a:t>
            </a:r>
            <a:r>
              <a:rPr lang="pt-P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t-P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pt-P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Documentação/Testes</a:t>
            </a:r>
          </a:p>
        </p:txBody>
      </p:sp>
    </p:spTree>
    <p:extLst>
      <p:ext uri="{BB962C8B-B14F-4D97-AF65-F5344CB8AC3E}">
        <p14:creationId xmlns:p14="http://schemas.microsoft.com/office/powerpoint/2010/main" val="62725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F05F-848E-6915-5368-A2EE86687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D8CCB83-BCC3-8C83-1A82-9D4A5C3D5DD3}"/>
              </a:ext>
            </a:extLst>
          </p:cNvPr>
          <p:cNvSpPr/>
          <p:nvPr/>
        </p:nvSpPr>
        <p:spPr>
          <a:xfrm>
            <a:off x="-147484" y="404544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Questões?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59DC8A-DB65-E468-2BAD-C707727C1A88}"/>
              </a:ext>
            </a:extLst>
          </p:cNvPr>
          <p:cNvSpPr txBox="1"/>
          <p:nvPr/>
        </p:nvSpPr>
        <p:spPr>
          <a:xfrm>
            <a:off x="863881" y="5218077"/>
            <a:ext cx="3356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u="sng" dirty="0"/>
              <a:t>Estudantes (grupo 43)</a:t>
            </a:r>
          </a:p>
          <a:p>
            <a:endParaRPr lang="pt-PT" sz="2400" u="sng" dirty="0"/>
          </a:p>
          <a:p>
            <a:r>
              <a:rPr lang="pt-PT" sz="2400" dirty="0"/>
              <a:t>Luis Alves – 46974</a:t>
            </a:r>
          </a:p>
          <a:p>
            <a:r>
              <a:rPr lang="pt-PT" sz="2400" dirty="0"/>
              <a:t>Gonçalo Dimas -  48263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1C6C19-AD69-4D70-09F8-CC5F40879470}"/>
              </a:ext>
            </a:extLst>
          </p:cNvPr>
          <p:cNvSpPr txBox="1"/>
          <p:nvPr/>
        </p:nvSpPr>
        <p:spPr>
          <a:xfrm>
            <a:off x="7711039" y="5218077"/>
            <a:ext cx="2289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u="sng" dirty="0"/>
              <a:t>Orientadores</a:t>
            </a:r>
          </a:p>
          <a:p>
            <a:endParaRPr lang="pt-PT" sz="2400" u="sng" dirty="0"/>
          </a:p>
          <a:p>
            <a:r>
              <a:rPr lang="pt-PT" sz="2400" dirty="0"/>
              <a:t>André Lourenço</a:t>
            </a:r>
          </a:p>
          <a:p>
            <a:r>
              <a:rPr lang="pt-PT" sz="2400" dirty="0"/>
              <a:t>Artur Ferreira</a:t>
            </a:r>
          </a:p>
        </p:txBody>
      </p:sp>
      <p:pic>
        <p:nvPicPr>
          <p:cNvPr id="8" name="Imagem 7" descr="Uma imagem com ar livre, céu, texto, chão&#10;&#10;Os conteúdos gerados por IA poderão estar incorretos.">
            <a:extLst>
              <a:ext uri="{FF2B5EF4-FFF2-40B4-BE49-F238E27FC236}">
                <a16:creationId xmlns:a16="http://schemas.microsoft.com/office/drawing/2014/main" id="{A981B270-FF22-28D5-9511-DEE72219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1639806"/>
            <a:ext cx="3536193" cy="23757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7271F3-C8B2-2296-65AC-8A1B451AA675}"/>
              </a:ext>
            </a:extLst>
          </p:cNvPr>
          <p:cNvSpPr txBox="1"/>
          <p:nvPr/>
        </p:nvSpPr>
        <p:spPr>
          <a:xfrm>
            <a:off x="3172968" y="393066"/>
            <a:ext cx="901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5400" b="1" dirty="0" err="1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ZCAPNet</a:t>
            </a:r>
            <a:endParaRPr lang="pt-PT" sz="5400" b="1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5E547-737E-819F-7E0A-9C761065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18</a:t>
            </a:fld>
            <a:endParaRPr lang="pt-PT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CDC076C0-615B-26E7-D5E4-49CE2D63E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2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089A-3EBC-4F0D-2B60-8C40A4D4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311885A-02ED-5345-B799-D1F9F4A08B80}"/>
              </a:ext>
            </a:extLst>
          </p:cNvPr>
          <p:cNvSpPr/>
          <p:nvPr/>
        </p:nvSpPr>
        <p:spPr>
          <a:xfrm>
            <a:off x="3103656" y="393066"/>
            <a:ext cx="90883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5363D-D85A-4A7D-CEA9-C5006BB1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2</a:t>
            </a:fld>
            <a:endParaRPr lang="pt-PT"/>
          </a:p>
        </p:txBody>
      </p:sp>
      <p:pic>
        <p:nvPicPr>
          <p:cNvPr id="10" name="Imagem 2">
            <a:extLst>
              <a:ext uri="{FF2B5EF4-FFF2-40B4-BE49-F238E27FC236}">
                <a16:creationId xmlns:a16="http://schemas.microsoft.com/office/drawing/2014/main" id="{80E2184D-2227-DEF2-7D70-60A72F2F3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C03132-EEC7-E60B-3DCC-99DBAC745B50}"/>
              </a:ext>
            </a:extLst>
          </p:cNvPr>
          <p:cNvSpPr/>
          <p:nvPr/>
        </p:nvSpPr>
        <p:spPr>
          <a:xfrm>
            <a:off x="630937" y="1991863"/>
            <a:ext cx="11073384" cy="33364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Enquadramento do projeto</a:t>
            </a:r>
            <a:endParaRPr lang="pt-PT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Solução e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tecnológico</a:t>
            </a:r>
            <a:endParaRPr lang="pt-PT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Questões</a:t>
            </a:r>
          </a:p>
        </p:txBody>
      </p:sp>
    </p:spTree>
    <p:extLst>
      <p:ext uri="{BB962C8B-B14F-4D97-AF65-F5344CB8AC3E}">
        <p14:creationId xmlns:p14="http://schemas.microsoft.com/office/powerpoint/2010/main" val="426048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C0D3E-139E-7722-B7B0-ED386BC5C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95B25F-7D8D-9773-EE17-1D9422903EF2}"/>
              </a:ext>
            </a:extLst>
          </p:cNvPr>
          <p:cNvSpPr/>
          <p:nvPr/>
        </p:nvSpPr>
        <p:spPr>
          <a:xfrm>
            <a:off x="3103656" y="393066"/>
            <a:ext cx="90883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Enquadramento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70C887B-AC03-3B14-2733-E02AEDBE1E92}"/>
              </a:ext>
            </a:extLst>
          </p:cNvPr>
          <p:cNvSpPr/>
          <p:nvPr/>
        </p:nvSpPr>
        <p:spPr>
          <a:xfrm>
            <a:off x="1" y="2477457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u="sng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pt-PT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ona de</a:t>
            </a:r>
            <a:r>
              <a:rPr lang="pt-PT" sz="36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3600" u="sng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pt-PT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oncentração e </a:t>
            </a:r>
            <a:r>
              <a:rPr lang="pt-PT" sz="3600" u="sng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pt-PT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poio à </a:t>
            </a:r>
            <a:r>
              <a:rPr lang="pt-PT" sz="3600" u="sng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pt-PT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opulação</a:t>
            </a:r>
            <a:endParaRPr lang="pt-PT" sz="3600" b="0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m 6" descr="Uma imagem com ar livre, céu, texto, chão&#10;&#10;Os conteúdos gerados por IA poderão estar incorretos.">
            <a:extLst>
              <a:ext uri="{FF2B5EF4-FFF2-40B4-BE49-F238E27FC236}">
                <a16:creationId xmlns:a16="http://schemas.microsoft.com/office/drawing/2014/main" id="{60E083FD-5ACB-693E-E80D-841187FE2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90" y="3212154"/>
            <a:ext cx="4107119" cy="2908633"/>
          </a:xfrm>
          <a:prstGeom prst="rect">
            <a:avLst/>
          </a:prstGeom>
        </p:spPr>
      </p:pic>
      <p:pic>
        <p:nvPicPr>
          <p:cNvPr id="9" name="Imagem 8" descr="Uma imagem com mobília, interior, parede, mesa&#10;&#10;Os conteúdos gerados por IA poderão estar incorretos.">
            <a:extLst>
              <a:ext uri="{FF2B5EF4-FFF2-40B4-BE49-F238E27FC236}">
                <a16:creationId xmlns:a16="http://schemas.microsoft.com/office/drawing/2014/main" id="{42285CDF-FAB4-7DCB-1B4F-C1D0FAE9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6" y="3212154"/>
            <a:ext cx="4318786" cy="29143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B44AB9-3199-4F2A-186D-199BBC040387}"/>
              </a:ext>
            </a:extLst>
          </p:cNvPr>
          <p:cNvSpPr/>
          <p:nvPr/>
        </p:nvSpPr>
        <p:spPr>
          <a:xfrm>
            <a:off x="1" y="166545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ZCAP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D24C5-461D-1C14-7941-1D6D5ED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3</a:t>
            </a:fld>
            <a:endParaRPr lang="pt-PT"/>
          </a:p>
        </p:txBody>
      </p:sp>
      <p:pic>
        <p:nvPicPr>
          <p:cNvPr id="10" name="Imagem 2">
            <a:extLst>
              <a:ext uri="{FF2B5EF4-FFF2-40B4-BE49-F238E27FC236}">
                <a16:creationId xmlns:a16="http://schemas.microsoft.com/office/drawing/2014/main" id="{38FBF98A-78E1-8956-E171-C94C02CAB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9BA-1362-056D-1485-6FF52ECC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E1EABE6-12B6-A08F-93D4-8BF2E473F039}"/>
              </a:ext>
            </a:extLst>
          </p:cNvPr>
          <p:cNvSpPr/>
          <p:nvPr/>
        </p:nvSpPr>
        <p:spPr>
          <a:xfrm>
            <a:off x="3138768" y="395801"/>
            <a:ext cx="90532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ZCAP - Funcionalidade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60957D-239C-ED4A-6935-C5A8E88EED1D}"/>
              </a:ext>
            </a:extLst>
          </p:cNvPr>
          <p:cNvSpPr/>
          <p:nvPr/>
        </p:nvSpPr>
        <p:spPr>
          <a:xfrm>
            <a:off x="-13685" y="1797977"/>
            <a:ext cx="1220568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Garantir abrigo temporário a populações deslocadas devido a </a:t>
            </a:r>
            <a:r>
              <a:rPr lang="pt-PT" sz="40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situações de exceção</a:t>
            </a:r>
            <a:endParaRPr lang="pt-PT" sz="3200" b="1" u="sng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Earthquake - Free nature icons">
            <a:extLst>
              <a:ext uri="{FF2B5EF4-FFF2-40B4-BE49-F238E27FC236}">
                <a16:creationId xmlns:a16="http://schemas.microsoft.com/office/drawing/2014/main" id="{159C2A19-2320-8E14-46DE-B7747D87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3" y="3529220"/>
            <a:ext cx="2488932" cy="24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go - ícones de natureza grátis">
            <a:extLst>
              <a:ext uri="{FF2B5EF4-FFF2-40B4-BE49-F238E27FC236}">
                <a16:creationId xmlns:a16="http://schemas.microsoft.com/office/drawing/2014/main" id="{D2B9AC53-7E07-6254-6C79-85904A5C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65" y="3563584"/>
            <a:ext cx="2488932" cy="24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sa inundada - ícones de natureza grátis">
            <a:extLst>
              <a:ext uri="{FF2B5EF4-FFF2-40B4-BE49-F238E27FC236}">
                <a16:creationId xmlns:a16="http://schemas.microsoft.com/office/drawing/2014/main" id="{2D07681D-E7F1-1F31-D326-FBECB0D8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70" y="3494857"/>
            <a:ext cx="2557659" cy="25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E6951F3-CC5B-C67E-2B35-1AFD79EFE157}"/>
              </a:ext>
            </a:extLst>
          </p:cNvPr>
          <p:cNvSpPr/>
          <p:nvPr/>
        </p:nvSpPr>
        <p:spPr>
          <a:xfrm>
            <a:off x="953701" y="6052515"/>
            <a:ext cx="248893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2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Terramoto</a:t>
            </a:r>
            <a:endParaRPr lang="pt-PT" sz="3200" b="1" u="sng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C6CD11-D69C-86C2-E711-DFAD98916ABD}"/>
              </a:ext>
            </a:extLst>
          </p:cNvPr>
          <p:cNvSpPr/>
          <p:nvPr/>
        </p:nvSpPr>
        <p:spPr>
          <a:xfrm>
            <a:off x="4885897" y="6052515"/>
            <a:ext cx="24018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2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Inundação</a:t>
            </a:r>
            <a:endParaRPr lang="pt-PT" sz="3200" b="1" u="sng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662CB5-D6A0-69FF-33CD-090C5DD51A78}"/>
              </a:ext>
            </a:extLst>
          </p:cNvPr>
          <p:cNvSpPr/>
          <p:nvPr/>
        </p:nvSpPr>
        <p:spPr>
          <a:xfrm>
            <a:off x="8961120" y="6052515"/>
            <a:ext cx="17739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2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Incêndio</a:t>
            </a:r>
            <a:endParaRPr lang="pt-PT" sz="3200" b="1" u="sng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C3D93C3B-2F08-F883-A7DC-CBFBDE614A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DB420-9690-99B5-178F-75F9922C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1409A2-6250-C1F7-351D-2E64C7E873A9}"/>
              </a:ext>
            </a:extLst>
          </p:cNvPr>
          <p:cNvSpPr/>
          <p:nvPr/>
        </p:nvSpPr>
        <p:spPr>
          <a:xfrm>
            <a:off x="3103655" y="393066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Problema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8FA083-2669-ECF8-2C6B-9A03B7C0CE45}"/>
              </a:ext>
            </a:extLst>
          </p:cNvPr>
          <p:cNvSpPr/>
          <p:nvPr/>
        </p:nvSpPr>
        <p:spPr>
          <a:xfrm>
            <a:off x="2121408" y="1991863"/>
            <a:ext cx="10070591" cy="37980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Gestão da informação dispersa por cada ZCAP</a:t>
            </a:r>
          </a:p>
          <a:p>
            <a:pPr>
              <a:lnSpc>
                <a:spcPct val="150000"/>
              </a:lnSpc>
            </a:pPr>
            <a:endParaRPr lang="pt-PT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Ausência de estrutura uniformizada</a:t>
            </a:r>
          </a:p>
          <a:p>
            <a:pPr>
              <a:lnSpc>
                <a:spcPct val="150000"/>
              </a:lnSpc>
            </a:pPr>
            <a:endParaRPr lang="pt-PT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Impossibilidade de cruzar dados e obter informação agregada</a:t>
            </a:r>
          </a:p>
        </p:txBody>
      </p:sp>
      <p:pic>
        <p:nvPicPr>
          <p:cNvPr id="3074" name="Picture 2" descr="3d Man Confused PNG Transparent Images Free Download | Vector Files |  Pngtree">
            <a:extLst>
              <a:ext uri="{FF2B5EF4-FFF2-40B4-BE49-F238E27FC236}">
                <a16:creationId xmlns:a16="http://schemas.microsoft.com/office/drawing/2014/main" id="{D35E30D4-CAFB-25AA-7997-003CD0CA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656" y="207426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2">
            <a:extLst>
              <a:ext uri="{FF2B5EF4-FFF2-40B4-BE49-F238E27FC236}">
                <a16:creationId xmlns:a16="http://schemas.microsoft.com/office/drawing/2014/main" id="{EC3A3B1B-98E1-1F94-0733-191A3F020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F661-E90B-8A28-C527-621B54E6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442FAC2-8FC5-1BDA-01E9-22D72AC25F03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Solução a desenvolver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DE87E8-76F3-B7F5-1CC0-29C4455B7A24}"/>
              </a:ext>
            </a:extLst>
          </p:cNvPr>
          <p:cNvSpPr/>
          <p:nvPr/>
        </p:nvSpPr>
        <p:spPr>
          <a:xfrm>
            <a:off x="1078559" y="1741641"/>
            <a:ext cx="37832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Solução integrada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571154E-C422-8338-0724-B1736743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1" y="2849616"/>
            <a:ext cx="5757831" cy="2810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73C06-7110-C400-DA58-5E65047A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6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274AC-3115-B978-45E4-4FB8113F322D}"/>
              </a:ext>
            </a:extLst>
          </p:cNvPr>
          <p:cNvSpPr txBox="1"/>
          <p:nvPr/>
        </p:nvSpPr>
        <p:spPr>
          <a:xfrm>
            <a:off x="6253316" y="1741641"/>
            <a:ext cx="543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Principais funcionalidades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EA1B3-BB3E-660E-168F-C174A719F71F}"/>
              </a:ext>
            </a:extLst>
          </p:cNvPr>
          <p:cNvSpPr txBox="1"/>
          <p:nvPr/>
        </p:nvSpPr>
        <p:spPr>
          <a:xfrm>
            <a:off x="6729984" y="2849616"/>
            <a:ext cx="5202505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Web App com armazenamento local, permitindo resiliência offline.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Web </a:t>
            </a:r>
            <a:r>
              <a:rPr lang="pt-PT" sz="2400" dirty="0" err="1"/>
              <a:t>Api</a:t>
            </a:r>
            <a:r>
              <a:rPr lang="pt-PT" sz="2400" dirty="0"/>
              <a:t> com a camada lógica.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Base de dados centralizada.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2813C93D-17CB-D4E7-1BBA-417022D9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13292-1103-B9B5-E69E-C75868393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2A0FB8E-B430-43D3-A0E5-85F9246555EB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Solução a desenvolver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144E71B-8116-2EF6-2F1E-9FCBFB40CE2F}"/>
              </a:ext>
            </a:extLst>
          </p:cNvPr>
          <p:cNvSpPr/>
          <p:nvPr/>
        </p:nvSpPr>
        <p:spPr>
          <a:xfrm>
            <a:off x="483984" y="1891257"/>
            <a:ext cx="90168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Solução integrada</a:t>
            </a:r>
          </a:p>
        </p:txBody>
      </p:sp>
      <p:pic>
        <p:nvPicPr>
          <p:cNvPr id="1028" name="Picture 4" descr="Sql server Icons - Iconshock">
            <a:extLst>
              <a:ext uri="{FF2B5EF4-FFF2-40B4-BE49-F238E27FC236}">
                <a16:creationId xmlns:a16="http://schemas.microsoft.com/office/drawing/2014/main" id="{FDAF362A-A085-BBA7-E480-8EE8C019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635" y="2146618"/>
            <a:ext cx="1302892" cy="13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AFCA11-F927-F250-192B-A8B7AD50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30" y="4246886"/>
            <a:ext cx="3264506" cy="8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otlin Logo PNG Transparent &amp; SVG Vector - Freebie Supply">
            <a:extLst>
              <a:ext uri="{FF2B5EF4-FFF2-40B4-BE49-F238E27FC236}">
                <a16:creationId xmlns:a16="http://schemas.microsoft.com/office/drawing/2014/main" id="{D894654D-4EFB-B480-8509-F2FA83FC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3" y="4882596"/>
            <a:ext cx="1802892" cy="13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ew OpenAPI documentation and documentation in Swagger format">
            <a:extLst>
              <a:ext uri="{FF2B5EF4-FFF2-40B4-BE49-F238E27FC236}">
                <a16:creationId xmlns:a16="http://schemas.microsoft.com/office/drawing/2014/main" id="{E24CEEB3-9DBC-BB76-E6D9-2EAAD1B0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583" y="5098001"/>
            <a:ext cx="1845229" cy="145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Understanding JSON Web Tokens (JWT) for Secure Information Sharing | by  Safdar Ali | Medium">
            <a:extLst>
              <a:ext uri="{FF2B5EF4-FFF2-40B4-BE49-F238E27FC236}">
                <a16:creationId xmlns:a16="http://schemas.microsoft.com/office/drawing/2014/main" id="{72EFD9C2-9BCA-A112-1A00-1606CED2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54" y="5782484"/>
            <a:ext cx="1589729" cy="6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troduction to JPA and Hibernate with Spring Boot | by Saquib Khan | Medium">
            <a:extLst>
              <a:ext uri="{FF2B5EF4-FFF2-40B4-BE49-F238E27FC236}">
                <a16:creationId xmlns:a16="http://schemas.microsoft.com/office/drawing/2014/main" id="{11843EC6-916B-D3F4-36A7-A2462B443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9214"/>
          <a:stretch/>
        </p:blipFill>
        <p:spPr bwMode="auto">
          <a:xfrm>
            <a:off x="10266771" y="4955365"/>
            <a:ext cx="1143352" cy="5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eact Native – PS Solutions">
            <a:extLst>
              <a:ext uri="{FF2B5EF4-FFF2-40B4-BE49-F238E27FC236}">
                <a16:creationId xmlns:a16="http://schemas.microsoft.com/office/drawing/2014/main" id="{58B6C497-2356-959E-AC90-7BFBDA8E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1" y="5618321"/>
            <a:ext cx="1515797" cy="99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8" descr="React - Material UI Theme Integration">
            <a:extLst>
              <a:ext uri="{FF2B5EF4-FFF2-40B4-BE49-F238E27FC236}">
                <a16:creationId xmlns:a16="http://schemas.microsoft.com/office/drawing/2014/main" id="{931A51FF-E92E-192F-CE7E-8A080F9F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5782484"/>
            <a:ext cx="1515797" cy="8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67F3C36-31CC-5E1A-54AA-9ED9F5EF3C79}"/>
              </a:ext>
            </a:extLst>
          </p:cNvPr>
          <p:cNvSpPr/>
          <p:nvPr/>
        </p:nvSpPr>
        <p:spPr>
          <a:xfrm>
            <a:off x="5919387" y="3776472"/>
            <a:ext cx="3945349" cy="2926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A8D41A7-B222-DE3B-5958-E8C947565B17}"/>
              </a:ext>
            </a:extLst>
          </p:cNvPr>
          <p:cNvSpPr/>
          <p:nvPr/>
        </p:nvSpPr>
        <p:spPr>
          <a:xfrm>
            <a:off x="286216" y="3776472"/>
            <a:ext cx="3701074" cy="2926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56728B3-1940-833C-D60C-B88549F519A0}"/>
              </a:ext>
            </a:extLst>
          </p:cNvPr>
          <p:cNvSpPr/>
          <p:nvPr/>
        </p:nvSpPr>
        <p:spPr>
          <a:xfrm>
            <a:off x="9864736" y="1819656"/>
            <a:ext cx="1912936" cy="1956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66" name="Picture 42" descr="Cloud Icon PNGs for Free Download">
            <a:extLst>
              <a:ext uri="{FF2B5EF4-FFF2-40B4-BE49-F238E27FC236}">
                <a16:creationId xmlns:a16="http://schemas.microsoft.com/office/drawing/2014/main" id="{3F99D33D-8063-0016-3EBE-3CC6F83C5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82" y="4895258"/>
            <a:ext cx="1239315" cy="6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19DDF1C-DA28-0D23-7604-A51EA0C67C4B}"/>
              </a:ext>
            </a:extLst>
          </p:cNvPr>
          <p:cNvSpPr/>
          <p:nvPr/>
        </p:nvSpPr>
        <p:spPr>
          <a:xfrm>
            <a:off x="286216" y="3273156"/>
            <a:ext cx="3618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App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520BC11-9C4E-3C2B-1CCB-4E09356E83D7}"/>
              </a:ext>
            </a:extLst>
          </p:cNvPr>
          <p:cNvSpPr/>
          <p:nvPr/>
        </p:nvSpPr>
        <p:spPr>
          <a:xfrm>
            <a:off x="5919387" y="3253252"/>
            <a:ext cx="39453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API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D7FA8B5-F3FE-1B8E-A6EF-328A1D05632E}"/>
              </a:ext>
            </a:extLst>
          </p:cNvPr>
          <p:cNvSpPr/>
          <p:nvPr/>
        </p:nvSpPr>
        <p:spPr>
          <a:xfrm>
            <a:off x="9864736" y="1365882"/>
            <a:ext cx="19129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16C847B8-96AB-745F-C016-E1C308FD0F67}"/>
              </a:ext>
            </a:extLst>
          </p:cNvPr>
          <p:cNvCxnSpPr>
            <a:cxnSpLocks/>
            <a:stCxn id="12" idx="2"/>
            <a:endCxn id="1052" idx="0"/>
          </p:cNvCxnSpPr>
          <p:nvPr/>
        </p:nvCxnSpPr>
        <p:spPr>
          <a:xfrm>
            <a:off x="10821204" y="3776472"/>
            <a:ext cx="17243" cy="1178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5FACAB45-5623-B1CE-BCC8-2AE9F342995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864736" y="5239512"/>
            <a:ext cx="4020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66C59BD1-AF20-425D-EDF9-4B1B180C607B}"/>
              </a:ext>
            </a:extLst>
          </p:cNvPr>
          <p:cNvCxnSpPr>
            <a:cxnSpLocks/>
          </p:cNvCxnSpPr>
          <p:nvPr/>
        </p:nvCxnSpPr>
        <p:spPr>
          <a:xfrm>
            <a:off x="10821204" y="3776472"/>
            <a:ext cx="1" cy="1178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C8363167-A9BE-9586-C288-293726619A89}"/>
              </a:ext>
            </a:extLst>
          </p:cNvPr>
          <p:cNvCxnSpPr>
            <a:cxnSpLocks/>
            <a:stCxn id="1066" idx="3"/>
            <a:endCxn id="10" idx="1"/>
          </p:cNvCxnSpPr>
          <p:nvPr/>
        </p:nvCxnSpPr>
        <p:spPr>
          <a:xfrm>
            <a:off x="5600597" y="5239512"/>
            <a:ext cx="3187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3A9BE7E7-6C1E-7BBE-A5BE-DE5F449A10EB}"/>
              </a:ext>
            </a:extLst>
          </p:cNvPr>
          <p:cNvCxnSpPr>
            <a:cxnSpLocks/>
            <a:stCxn id="11" idx="3"/>
            <a:endCxn id="1066" idx="1"/>
          </p:cNvCxnSpPr>
          <p:nvPr/>
        </p:nvCxnSpPr>
        <p:spPr>
          <a:xfrm>
            <a:off x="3987290" y="5239512"/>
            <a:ext cx="373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25EA-5500-9936-E186-EAF1B531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7</a:t>
            </a:fld>
            <a:endParaRPr lang="pt-PT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DCCC2A04-3E37-A4C1-CD1F-03359477F7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sp>
        <p:nvSpPr>
          <p:cNvPr id="4" name="Cruzada 3">
            <a:extLst>
              <a:ext uri="{FF2B5EF4-FFF2-40B4-BE49-F238E27FC236}">
                <a16:creationId xmlns:a16="http://schemas.microsoft.com/office/drawing/2014/main" id="{4D9BEA45-C41F-69F4-7110-F9B087E4F18A}"/>
              </a:ext>
            </a:extLst>
          </p:cNvPr>
          <p:cNvSpPr/>
          <p:nvPr/>
        </p:nvSpPr>
        <p:spPr>
          <a:xfrm rot="2701432">
            <a:off x="1656675" y="5593962"/>
            <a:ext cx="972000" cy="972000"/>
          </a:xfrm>
          <a:prstGeom prst="plus">
            <a:avLst>
              <a:gd name="adj" fmla="val 45595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32" name="Picture 8" descr="Brand">
            <a:extLst>
              <a:ext uri="{FF2B5EF4-FFF2-40B4-BE49-F238E27FC236}">
                <a16:creationId xmlns:a16="http://schemas.microsoft.com/office/drawing/2014/main" id="{08AD55CD-0F8B-1806-361E-C73CD54D8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39" y="3931463"/>
            <a:ext cx="953996" cy="13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EDB01-F51F-B786-536F-71A4AF555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uilding&#10;&#10;AI-generated content may be incorrect.">
            <a:extLst>
              <a:ext uri="{FF2B5EF4-FFF2-40B4-BE49-F238E27FC236}">
                <a16:creationId xmlns:a16="http://schemas.microsoft.com/office/drawing/2014/main" id="{7EAF7036-CA71-D779-5ADE-AAEB38A77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2" y="1868328"/>
            <a:ext cx="11562735" cy="448802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4CC1E2F-CA30-46A3-09D0-E395AA4531A8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 err="1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Sql server Icons - Iconshock">
            <a:extLst>
              <a:ext uri="{FF2B5EF4-FFF2-40B4-BE49-F238E27FC236}">
                <a16:creationId xmlns:a16="http://schemas.microsoft.com/office/drawing/2014/main" id="{C5646C3E-594F-A38C-5B94-A64FA44E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58" y="392105"/>
            <a:ext cx="820665" cy="8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2213B-145E-D411-0D91-C460054C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8</a:t>
            </a:fld>
            <a:endParaRPr lang="pt-PT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CA8D8932-7AFC-2AD5-EF1B-2D503E9D2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8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FD6C-98DB-75DC-A9EF-5A7AE8DE6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diagram of a building&#10;&#10;AI-generated content may be incorrect.">
            <a:extLst>
              <a:ext uri="{FF2B5EF4-FFF2-40B4-BE49-F238E27FC236}">
                <a16:creationId xmlns:a16="http://schemas.microsoft.com/office/drawing/2014/main" id="{F366AAC7-2038-592B-908C-CCFE6404A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2" y="1869400"/>
            <a:ext cx="11562736" cy="448802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4D844-4985-7447-81FB-A9672F130FDA}"/>
              </a:ext>
            </a:extLst>
          </p:cNvPr>
          <p:cNvSpPr/>
          <p:nvPr/>
        </p:nvSpPr>
        <p:spPr>
          <a:xfrm>
            <a:off x="3103656" y="356668"/>
            <a:ext cx="9088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 err="1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pt-PT" sz="5400" b="1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Sql server Icons - Iconshock">
            <a:extLst>
              <a:ext uri="{FF2B5EF4-FFF2-40B4-BE49-F238E27FC236}">
                <a16:creationId xmlns:a16="http://schemas.microsoft.com/office/drawing/2014/main" id="{701986A8-6ECF-5DE5-9587-008E33DC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58" y="392105"/>
            <a:ext cx="820665" cy="8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804B39E-8B97-5665-C443-3AC31D788DB3}"/>
              </a:ext>
            </a:extLst>
          </p:cNvPr>
          <p:cNvSpPr/>
          <p:nvPr/>
        </p:nvSpPr>
        <p:spPr>
          <a:xfrm>
            <a:off x="420624" y="2772570"/>
            <a:ext cx="1764792" cy="27614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A3D6532-6A4E-E08F-491A-11C9F37148DD}"/>
              </a:ext>
            </a:extLst>
          </p:cNvPr>
          <p:cNvSpPr/>
          <p:nvPr/>
        </p:nvSpPr>
        <p:spPr>
          <a:xfrm>
            <a:off x="2530528" y="2028595"/>
            <a:ext cx="1923288" cy="42331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7111300-07FC-6C38-DF01-2BA6CE52D9A6}"/>
              </a:ext>
            </a:extLst>
          </p:cNvPr>
          <p:cNvSpPr/>
          <p:nvPr/>
        </p:nvSpPr>
        <p:spPr>
          <a:xfrm>
            <a:off x="5030629" y="2048259"/>
            <a:ext cx="2468879" cy="421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593706-80EB-EB5B-F9BD-11FCB29CE3AB}"/>
              </a:ext>
            </a:extLst>
          </p:cNvPr>
          <p:cNvSpPr/>
          <p:nvPr/>
        </p:nvSpPr>
        <p:spPr>
          <a:xfrm>
            <a:off x="7714832" y="2026777"/>
            <a:ext cx="4014216" cy="1243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19333E-CD54-F9BC-5C0F-3545F57C8780}"/>
              </a:ext>
            </a:extLst>
          </p:cNvPr>
          <p:cNvSpPr/>
          <p:nvPr/>
        </p:nvSpPr>
        <p:spPr>
          <a:xfrm>
            <a:off x="7658100" y="4315967"/>
            <a:ext cx="4113276" cy="1942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F10A4E-9C54-CDFC-3440-0323BF5A24E7}"/>
              </a:ext>
            </a:extLst>
          </p:cNvPr>
          <p:cNvSpPr/>
          <p:nvPr/>
        </p:nvSpPr>
        <p:spPr>
          <a:xfrm>
            <a:off x="314632" y="1368316"/>
            <a:ext cx="115627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Estado: 80%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3CC916-6A06-324C-63A3-525DC404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0A3B-5F76-43E9-8B14-C31B86FEBF88}" type="slidenum">
              <a:rPr lang="pt-PT" smtClean="0"/>
              <a:t>9</a:t>
            </a:fld>
            <a:endParaRPr lang="pt-PT"/>
          </a:p>
        </p:txBody>
      </p:sp>
      <p:pic>
        <p:nvPicPr>
          <p:cNvPr id="13" name="Imagem 2">
            <a:extLst>
              <a:ext uri="{FF2B5EF4-FFF2-40B4-BE49-F238E27FC236}">
                <a16:creationId xmlns:a16="http://schemas.microsoft.com/office/drawing/2014/main" id="{EFE08AF9-8604-C103-B7F1-CD1899DCC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3223" cy="1279998"/>
          </a:xfrm>
          <a:prstGeom prst="rect">
            <a:avLst/>
          </a:prstGeom>
        </p:spPr>
      </p:pic>
      <p:pic>
        <p:nvPicPr>
          <p:cNvPr id="15" name="Picture 14" descr="A black background with white rectangles with text&#10;&#10;AI-generated content may be incorrect.">
            <a:extLst>
              <a:ext uri="{FF2B5EF4-FFF2-40B4-BE49-F238E27FC236}">
                <a16:creationId xmlns:a16="http://schemas.microsoft.com/office/drawing/2014/main" id="{961F247A-4EB7-8647-A581-74C2309C0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19" y="4221476"/>
            <a:ext cx="1478699" cy="1268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1DF38A-EC2C-51CB-9CE9-813CFD4E52A5}"/>
              </a:ext>
            </a:extLst>
          </p:cNvPr>
          <p:cNvSpPr txBox="1"/>
          <p:nvPr/>
        </p:nvSpPr>
        <p:spPr>
          <a:xfrm>
            <a:off x="2516126" y="2923614"/>
            <a:ext cx="19232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HIERARCHICAL </a:t>
            </a:r>
            <a:r>
              <a:rPr lang="pt-PT" sz="2800" b="1" dirty="0">
                <a:solidFill>
                  <a:schemeClr val="bg1"/>
                </a:solidFill>
              </a:rPr>
              <a:t>TREE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D4EF25F9-9EAF-C61F-A665-7CE7DD7435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83D0A-20D3-2459-DE4A-43CAE1A75684}"/>
              </a:ext>
            </a:extLst>
          </p:cNvPr>
          <p:cNvSpPr txBox="1"/>
          <p:nvPr/>
        </p:nvSpPr>
        <p:spPr>
          <a:xfrm>
            <a:off x="8119413" y="2395948"/>
            <a:ext cx="1862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</a:rPr>
              <a:t>PERSONS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776AE-58DB-AB3E-4FBD-279E9A29FBBE}"/>
              </a:ext>
            </a:extLst>
          </p:cNvPr>
          <p:cNvSpPr txBox="1"/>
          <p:nvPr/>
        </p:nvSpPr>
        <p:spPr>
          <a:xfrm>
            <a:off x="550557" y="3319790"/>
            <a:ext cx="150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solidFill>
                  <a:schemeClr val="bg1"/>
                </a:solidFill>
              </a:rPr>
              <a:t>USERS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36" name="Picture 35" descr="A person and person with white shirts&#10;&#10;AI-generated content may be incorrect.">
            <a:extLst>
              <a:ext uri="{FF2B5EF4-FFF2-40B4-BE49-F238E27FC236}">
                <a16:creationId xmlns:a16="http://schemas.microsoft.com/office/drawing/2014/main" id="{BF7A9C52-EC3B-9B70-90CE-00548FF54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48" y="2267313"/>
            <a:ext cx="1285875" cy="762000"/>
          </a:xfrm>
          <a:prstGeom prst="rect">
            <a:avLst/>
          </a:prstGeom>
        </p:spPr>
      </p:pic>
      <p:pic>
        <p:nvPicPr>
          <p:cNvPr id="38" name="Picture 37" descr="A person and person in suits&#10;&#10;AI-generated content may be incorrect.">
            <a:extLst>
              <a:ext uri="{FF2B5EF4-FFF2-40B4-BE49-F238E27FC236}">
                <a16:creationId xmlns:a16="http://schemas.microsoft.com/office/drawing/2014/main" id="{043CB966-DB74-2338-CB58-519FEB863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" y="4153314"/>
            <a:ext cx="1571625" cy="8001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C1BCD1C-E289-8189-48F7-42442E8D2314}"/>
              </a:ext>
            </a:extLst>
          </p:cNvPr>
          <p:cNvSpPr txBox="1"/>
          <p:nvPr/>
        </p:nvSpPr>
        <p:spPr>
          <a:xfrm>
            <a:off x="8059423" y="5087096"/>
            <a:ext cx="246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</a:rPr>
              <a:t>INCIDENTS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3AA685-410B-ACC7-9456-31B351B1C004}"/>
              </a:ext>
            </a:extLst>
          </p:cNvPr>
          <p:cNvSpPr txBox="1"/>
          <p:nvPr/>
        </p:nvSpPr>
        <p:spPr>
          <a:xfrm>
            <a:off x="5209685" y="3401822"/>
            <a:ext cx="205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solidFill>
                  <a:schemeClr val="bg1"/>
                </a:solidFill>
              </a:rPr>
              <a:t>ZCAPS</a:t>
            </a:r>
          </a:p>
        </p:txBody>
      </p:sp>
      <p:pic>
        <p:nvPicPr>
          <p:cNvPr id="50" name="Picture 49" descr="A group of white symbols&#10;&#10;AI-generated content may be incorrect.">
            <a:extLst>
              <a:ext uri="{FF2B5EF4-FFF2-40B4-BE49-F238E27FC236}">
                <a16:creationId xmlns:a16="http://schemas.microsoft.com/office/drawing/2014/main" id="{1B968C07-F68A-C788-F408-BAFD9AF1F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42" y="4613599"/>
            <a:ext cx="1539181" cy="137869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32D4B79-ADB8-EBFD-89B8-31EEA5FF0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4087" y="4013834"/>
            <a:ext cx="1550118" cy="15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251</Words>
  <Application>Microsoft Office PowerPoint</Application>
  <PresentationFormat>Ecrã Panorâmico</PresentationFormat>
  <Paragraphs>107</Paragraphs>
  <Slides>18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olivia dias</dc:creator>
  <cp:lastModifiedBy>Olivia Dias</cp:lastModifiedBy>
  <cp:revision>26</cp:revision>
  <dcterms:created xsi:type="dcterms:W3CDTF">2025-03-16T22:23:43Z</dcterms:created>
  <dcterms:modified xsi:type="dcterms:W3CDTF">2025-05-13T16:59:29Z</dcterms:modified>
</cp:coreProperties>
</file>